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42808525"/>
  <p:notesSz cx="6784975" cy="9929813"/>
  <p:defaultTextStyle>
    <a:defPPr>
      <a:defRPr lang="de-DE"/>
    </a:defPPr>
    <a:lvl1pPr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087563" indent="-1630363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4175125" indent="-3260725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6264275" indent="-4892675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8351838" indent="-6523038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66CC"/>
    <a:srgbClr val="6699FF"/>
    <a:srgbClr val="336699"/>
    <a:srgbClr val="0099FF"/>
    <a:srgbClr val="3399FF"/>
    <a:srgbClr val="339933"/>
    <a:srgbClr val="009900"/>
    <a:srgbClr val="A50021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251" autoAdjust="0"/>
  </p:normalViewPr>
  <p:slideViewPr>
    <p:cSldViewPr>
      <p:cViewPr varScale="1">
        <p:scale>
          <a:sx n="18" d="100"/>
          <a:sy n="18" d="100"/>
        </p:scale>
        <p:origin x="3714" y="168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8ECBE3-B708-427C-A965-A6F2B2646915}" type="datetimeFigureOut">
              <a:rPr lang="de-DE"/>
              <a:pPr>
                <a:defRPr/>
              </a:pPr>
              <a:t>09.04.2024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076450" y="744538"/>
            <a:ext cx="26320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8498" y="4716661"/>
            <a:ext cx="542798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015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3249" y="9431599"/>
            <a:ext cx="294015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B1A91A5-0218-4F14-806C-BDD4EAB0A7B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7791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1C2F61-05B5-419A-A442-5A1D7E929D19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405FA-7C6B-46B8-BCBF-53103887D966}" type="datetimeFigureOut">
              <a:rPr lang="de-DE"/>
              <a:pPr>
                <a:defRPr/>
              </a:pPr>
              <a:t>09.04.2024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35DC3-9AD4-4854-B842-00698D2980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996C8-BDE8-4A4E-8A2F-00613ECB3446}" type="datetimeFigureOut">
              <a:rPr lang="de-DE"/>
              <a:pPr>
                <a:defRPr/>
              </a:pPr>
              <a:t>09.04.2024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B5691-B886-4C4F-B206-F9745BA2F6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21952982" y="1714329"/>
            <a:ext cx="6812994" cy="3652597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3999" y="1714329"/>
            <a:ext cx="19934317" cy="3652597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8B40F-E71A-4EB9-95A7-104A819C9807}" type="datetimeFigureOut">
              <a:rPr lang="de-DE"/>
              <a:pPr>
                <a:defRPr/>
              </a:pPr>
              <a:t>09.04.2024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39393-A5AD-4877-90C2-2714CE3D4B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62B12-D482-42A0-A5EA-7DE99DDF9571}" type="datetimeFigureOut">
              <a:rPr lang="de-DE"/>
              <a:pPr>
                <a:defRPr/>
              </a:pPr>
              <a:t>09.04.2024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CDBEA-A69E-441D-9068-776A213DF5E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5A759-D99B-4272-9CBB-F5D19DEAE2A3}" type="datetimeFigureOut">
              <a:rPr lang="de-DE"/>
              <a:pPr>
                <a:defRPr/>
              </a:pPr>
              <a:t>09.04.2024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6EDB5-2DC8-4115-8DA0-A8F734DB5A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3999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392320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081B3-48A3-4E6A-BDB2-D1B353E104C0}" type="datetimeFigureOut">
              <a:rPr lang="de-DE"/>
              <a:pPr>
                <a:defRPr/>
              </a:pPr>
              <a:t>09.04.2024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B0AB6-B5EF-4B11-AC52-28501ADFDF6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6AEDC-871D-4FA4-BEB2-89620BF03176}" type="datetimeFigureOut">
              <a:rPr lang="de-DE"/>
              <a:pPr>
                <a:defRPr/>
              </a:pPr>
              <a:t>09.04.2024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F6C3C-86B6-40D3-8C3C-3514360617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A43C0-03C9-4221-95B3-25B8928245C8}" type="datetimeFigureOut">
              <a:rPr lang="de-DE"/>
              <a:pPr>
                <a:defRPr/>
              </a:pPr>
              <a:t>09.04.2024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F9156-30BC-4E00-9925-18891BF1137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D5DD2-0357-4BFB-89EC-034A1B871C73}" type="datetimeFigureOut">
              <a:rPr lang="de-DE"/>
              <a:pPr>
                <a:defRPr/>
              </a:pPr>
              <a:t>09.04.2024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78467-0CDE-465F-8EEB-C4677E97AD0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B90D5-94B1-4B7A-A910-CCDF7FBF23CB}" type="datetimeFigureOut">
              <a:rPr lang="de-DE"/>
              <a:pPr>
                <a:defRPr/>
              </a:pPr>
              <a:t>09.04.2024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A81CA-8921-408E-B537-5C1B726A608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 rtlCol="0">
            <a:normAutofit/>
          </a:bodyPr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F2CAF-EDDE-4B93-98D1-60142587D4BE}" type="datetimeFigureOut">
              <a:rPr lang="de-DE"/>
              <a:pPr>
                <a:defRPr/>
              </a:pPr>
              <a:t>09.04.2024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CB1A3-E0DE-468F-8A91-97EECE85EAC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1514475" y="1714500"/>
            <a:ext cx="27251025" cy="713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43" tIns="208822" rIns="417643" bIns="2088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514475" y="9988550"/>
            <a:ext cx="27251025" cy="282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514475" y="39676388"/>
            <a:ext cx="7064375" cy="227965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 defTabSz="4176431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68256C-B763-400F-BA54-4DE5D0F1B33B}" type="datetimeFigureOut">
              <a:rPr lang="de-DE"/>
              <a:pPr>
                <a:defRPr/>
              </a:pPr>
              <a:t>09.04.2024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345738" y="39676388"/>
            <a:ext cx="9588500" cy="227965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 defTabSz="4176431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701125" y="39676388"/>
            <a:ext cx="7064375" cy="227965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 defTabSz="4176431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7A7D01-915D-463C-8CDE-EB1092F6375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5125" rtl="0" eaLnBrk="0" fontAlgn="base" hangingPunct="0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2pPr>
      <a:lvl3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3pPr>
      <a:lvl4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4pPr>
      <a:lvl5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5pPr>
      <a:lvl6pPr marL="4572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6pPr>
      <a:lvl7pPr marL="9144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7pPr>
      <a:lvl8pPr marL="13716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8pPr>
      <a:lvl9pPr marL="18288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9pPr>
    </p:titleStyle>
    <p:bodyStyle>
      <a:lvl1pPr marL="1565275" indent="-1565275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488" indent="-1304925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9700" indent="-1042988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7263" indent="-1042988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413" indent="-1042988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emf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hyperlink" Target="http://www.biodidaktik.phil.uni-erlangen.de/" TargetMode="Externa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563" y="34117023"/>
            <a:ext cx="2952328" cy="154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15979147" y="28533054"/>
            <a:ext cx="12914368" cy="9120247"/>
          </a:xfrm>
          <a:prstGeom prst="frame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de-DE" sz="4400" b="1" dirty="0">
              <a:ln w="11430"/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de-DE" sz="4400" b="1" dirty="0">
                <a:ln w="11430"/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4400" b="1" dirty="0">
                <a:ln w="11430"/>
                <a:solidFill>
                  <a:srgbClr val="FF0000"/>
                </a:solidFill>
                <a:latin typeface="+mj-lt"/>
              </a:rPr>
              <a:t>Öffnungszeiten im</a:t>
            </a:r>
          </a:p>
          <a:p>
            <a:r>
              <a:rPr lang="de-DE" sz="4400" b="1" dirty="0">
                <a:ln w="11430"/>
                <a:solidFill>
                  <a:srgbClr val="FF0000"/>
                </a:solidFill>
                <a:latin typeface="+mj-lt"/>
              </a:rPr>
              <a:t> Sommersemester 2024</a:t>
            </a:r>
          </a:p>
          <a:p>
            <a:endParaRPr lang="de-DE" sz="4400" b="1" dirty="0">
              <a:ln w="11430"/>
              <a:solidFill>
                <a:srgbClr val="FF0000"/>
              </a:solidFill>
              <a:latin typeface="+mj-lt"/>
            </a:endParaRPr>
          </a:p>
          <a:p>
            <a:r>
              <a:rPr lang="de-DE" sz="4400" b="1" dirty="0">
                <a:ln w="11430"/>
                <a:solidFill>
                  <a:schemeClr val="tx1"/>
                </a:solidFill>
                <a:latin typeface="+mj-lt"/>
              </a:rPr>
              <a:t> Montag: 13:45 – 14:15 Uhr</a:t>
            </a:r>
          </a:p>
          <a:p>
            <a:r>
              <a:rPr lang="de-DE" sz="4400" b="1" dirty="0">
                <a:ln w="11430"/>
                <a:solidFill>
                  <a:srgbClr val="FF0000"/>
                </a:solidFill>
                <a:latin typeface="+mj-lt"/>
              </a:rPr>
              <a:t> </a:t>
            </a:r>
            <a:r>
              <a:rPr lang="de-DE" sz="4400" b="1" dirty="0">
                <a:ln w="11430"/>
                <a:solidFill>
                  <a:schemeClr val="tx1"/>
                </a:solidFill>
                <a:latin typeface="+mj-lt"/>
              </a:rPr>
              <a:t>Dienstag: 13:45– 14:15 Uhr </a:t>
            </a:r>
          </a:p>
          <a:p>
            <a:r>
              <a:rPr lang="de-DE" sz="4400" b="1" dirty="0">
                <a:ln w="11430"/>
                <a:solidFill>
                  <a:schemeClr val="tx1"/>
                </a:solidFill>
                <a:latin typeface="+mj-lt"/>
              </a:rPr>
              <a:t>o</a:t>
            </a:r>
            <a:r>
              <a:rPr lang="de-DE" sz="4400" b="1">
                <a:ln w="11430"/>
                <a:solidFill>
                  <a:schemeClr val="tx1"/>
                </a:solidFill>
                <a:latin typeface="+mj-lt"/>
              </a:rPr>
              <a:t>der </a:t>
            </a:r>
            <a:r>
              <a:rPr lang="de-DE" sz="4400" b="1" dirty="0">
                <a:ln w="11430"/>
                <a:solidFill>
                  <a:schemeClr val="tx1"/>
                </a:solidFill>
                <a:latin typeface="+mj-lt"/>
              </a:rPr>
              <a:t>nach Vereinbarung</a:t>
            </a:r>
          </a:p>
          <a:p>
            <a:endParaRPr lang="de-DE" sz="4400" b="1" dirty="0">
              <a:ln w="11430"/>
              <a:solidFill>
                <a:srgbClr val="FF0000"/>
              </a:solidFill>
              <a:latin typeface="+mj-lt"/>
            </a:endParaRPr>
          </a:p>
          <a:p>
            <a:endParaRPr lang="de-DE" sz="4400" b="1" dirty="0">
              <a:ln w="11430"/>
              <a:solidFill>
                <a:srgbClr val="FF0000"/>
              </a:solidFill>
              <a:latin typeface="+mj-lt"/>
            </a:endParaRPr>
          </a:p>
          <a:p>
            <a:endParaRPr lang="de-DE" sz="4400" b="1" dirty="0">
              <a:ln w="11430"/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lum bright="40000"/>
          </a:blip>
          <a:srcRect/>
          <a:stretch>
            <a:fillRect/>
          </a:stretch>
        </p:blipFill>
        <p:spPr bwMode="auto">
          <a:xfrm>
            <a:off x="4050756" y="6570614"/>
            <a:ext cx="22178463" cy="1663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0090059" y="39201129"/>
            <a:ext cx="9019480" cy="265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de-DE" sz="3600" b="1" dirty="0">
                <a:latin typeface="Arial" pitchFamily="34" charset="0"/>
                <a:cs typeface="Arial" pitchFamily="34" charset="0"/>
              </a:rPr>
              <a:t>Didaktik der Biologie:</a:t>
            </a:r>
            <a:endParaRPr kumimoji="0" lang="de-DE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Leitung: Dr. Katja Feigenspan</a:t>
            </a:r>
          </a:p>
          <a:p>
            <a:pPr marL="0" marR="0" lvl="0" indent="0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Regensburger</a:t>
            </a:r>
            <a:r>
              <a:rPr kumimoji="0" lang="de-DE" sz="36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Straße 160, 90478 Nürnberg</a:t>
            </a:r>
            <a:endParaRPr kumimoji="0" lang="de-DE" sz="3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katja.feigenspan@fau.de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de-DE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5"/>
              </a:rPr>
              <a:t>www.biodidaktik.phil.uni-erlangen.de/</a:t>
            </a:r>
            <a:endParaRPr lang="de-DE" sz="3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lang="de-DE" sz="3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Positionsrahmen 19"/>
          <p:cNvSpPr/>
          <p:nvPr/>
        </p:nvSpPr>
        <p:spPr>
          <a:xfrm>
            <a:off x="5454911" y="881982"/>
            <a:ext cx="19370152" cy="10347186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5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abriola" pitchFamily="82" charset="0"/>
                <a:cs typeface="Andalus" pitchFamily="18" charset="-78"/>
              </a:rPr>
              <a:t>Biodidaktische Stöberstube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778030" y="28389039"/>
            <a:ext cx="13320000" cy="10020002"/>
          </a:xfrm>
          <a:prstGeom prst="frame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4400" b="1" dirty="0">
                <a:ln w="11430"/>
                <a:solidFill>
                  <a:schemeClr val="tx2">
                    <a:lumMod val="75000"/>
                  </a:schemeClr>
                </a:solidFill>
                <a:latin typeface="+mj-lt"/>
              </a:rPr>
              <a:t>Das erwartet dich: </a:t>
            </a:r>
          </a:p>
          <a:p>
            <a:pPr>
              <a:buFont typeface="Wingdings" pitchFamily="2" charset="2"/>
              <a:buChar char="ü"/>
            </a:pPr>
            <a:r>
              <a:rPr lang="de-DE" sz="4400" b="1" dirty="0">
                <a:ln w="11430"/>
                <a:solidFill>
                  <a:schemeClr val="tx2">
                    <a:lumMod val="75000"/>
                  </a:schemeClr>
                </a:solidFill>
                <a:latin typeface="+mj-lt"/>
              </a:rPr>
              <a:t> eine vielseitige Büchersammlung z.B. zu </a:t>
            </a:r>
          </a:p>
          <a:p>
            <a:r>
              <a:rPr lang="de-DE" sz="4400" b="1" dirty="0">
                <a:ln w="11430"/>
                <a:solidFill>
                  <a:schemeClr val="tx2">
                    <a:lumMod val="75000"/>
                  </a:schemeClr>
                </a:solidFill>
                <a:latin typeface="+mj-lt"/>
              </a:rPr>
              <a:t>    den Themenbereichen </a:t>
            </a:r>
            <a:r>
              <a:rPr lang="de-DE" sz="4400" b="1" dirty="0" err="1">
                <a:ln w="11430"/>
                <a:solidFill>
                  <a:schemeClr val="tx2">
                    <a:lumMod val="75000"/>
                  </a:schemeClr>
                </a:solidFill>
                <a:latin typeface="+mj-lt"/>
              </a:rPr>
              <a:t>naturwissenschaft</a:t>
            </a:r>
            <a:r>
              <a:rPr lang="de-DE" sz="4400" b="1" dirty="0">
                <a:ln w="11430"/>
                <a:solidFill>
                  <a:schemeClr val="tx2">
                    <a:lumMod val="75000"/>
                  </a:schemeClr>
                </a:solidFill>
                <a:latin typeface="+mj-lt"/>
              </a:rPr>
              <a:t>- </a:t>
            </a:r>
          </a:p>
          <a:p>
            <a:r>
              <a:rPr lang="de-DE" sz="4400" b="1" dirty="0">
                <a:ln w="11430"/>
                <a:solidFill>
                  <a:schemeClr val="tx2">
                    <a:lumMod val="75000"/>
                  </a:schemeClr>
                </a:solidFill>
                <a:latin typeface="+mj-lt"/>
              </a:rPr>
              <a:t>    </a:t>
            </a:r>
            <a:r>
              <a:rPr lang="de-DE" sz="4400" b="1" dirty="0" err="1">
                <a:ln w="11430"/>
                <a:solidFill>
                  <a:schemeClr val="tx2">
                    <a:lumMod val="75000"/>
                  </a:schemeClr>
                </a:solidFill>
                <a:latin typeface="+mj-lt"/>
              </a:rPr>
              <a:t>liche</a:t>
            </a:r>
            <a:r>
              <a:rPr lang="de-DE" sz="4400" b="1" dirty="0">
                <a:ln w="11430"/>
                <a:solidFill>
                  <a:schemeClr val="tx2">
                    <a:lumMod val="75000"/>
                  </a:schemeClr>
                </a:solidFill>
                <a:latin typeface="+mj-lt"/>
              </a:rPr>
              <a:t> Erkenntnisgewinnung, Schülervor-</a:t>
            </a:r>
          </a:p>
          <a:p>
            <a:r>
              <a:rPr lang="de-DE" sz="4400" b="1" dirty="0">
                <a:ln w="11430"/>
                <a:solidFill>
                  <a:schemeClr val="tx2">
                    <a:lumMod val="75000"/>
                  </a:schemeClr>
                </a:solidFill>
                <a:latin typeface="+mj-lt"/>
              </a:rPr>
              <a:t>    </a:t>
            </a:r>
            <a:r>
              <a:rPr lang="de-DE" sz="4400" b="1" dirty="0" err="1">
                <a:ln w="11430"/>
                <a:solidFill>
                  <a:schemeClr val="tx2">
                    <a:lumMod val="75000"/>
                  </a:schemeClr>
                </a:solidFill>
                <a:latin typeface="+mj-lt"/>
              </a:rPr>
              <a:t>stellungen</a:t>
            </a:r>
            <a:r>
              <a:rPr lang="de-DE" sz="4400" b="1" dirty="0">
                <a:ln w="11430"/>
                <a:solidFill>
                  <a:schemeClr val="tx2">
                    <a:lumMod val="75000"/>
                  </a:schemeClr>
                </a:solidFill>
                <a:latin typeface="+mj-lt"/>
              </a:rPr>
              <a:t>,  Kontexte, Basiskonzepte etc.</a:t>
            </a:r>
          </a:p>
          <a:p>
            <a:pPr>
              <a:buFont typeface="Wingdings" pitchFamily="2" charset="2"/>
              <a:buChar char="ü"/>
            </a:pPr>
            <a:r>
              <a:rPr lang="de-DE" sz="4400" b="1" dirty="0">
                <a:ln w="11430"/>
                <a:solidFill>
                  <a:schemeClr val="tx2">
                    <a:lumMod val="75000"/>
                  </a:schemeClr>
                </a:solidFill>
                <a:latin typeface="+mj-lt"/>
              </a:rPr>
              <a:t> konkrete und anschauliche Unterrichts-</a:t>
            </a:r>
          </a:p>
          <a:p>
            <a:r>
              <a:rPr lang="de-DE" sz="4400" b="1" dirty="0">
                <a:ln w="11430"/>
                <a:solidFill>
                  <a:schemeClr val="tx2">
                    <a:lumMod val="75000"/>
                  </a:schemeClr>
                </a:solidFill>
                <a:latin typeface="+mj-lt"/>
              </a:rPr>
              <a:t>    </a:t>
            </a:r>
            <a:r>
              <a:rPr lang="de-DE" sz="4400" b="1" dirty="0" err="1">
                <a:ln w="11430"/>
                <a:solidFill>
                  <a:schemeClr val="tx2">
                    <a:lumMod val="75000"/>
                  </a:schemeClr>
                </a:solidFill>
                <a:latin typeface="+mj-lt"/>
              </a:rPr>
              <a:t>materialien</a:t>
            </a:r>
            <a:endParaRPr lang="de-DE" sz="4400" b="1" dirty="0">
              <a:ln w="11430"/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de-DE" sz="4400" b="1" dirty="0">
                <a:ln w="11430"/>
                <a:solidFill>
                  <a:schemeClr val="tx2">
                    <a:lumMod val="75000"/>
                  </a:schemeClr>
                </a:solidFill>
                <a:latin typeface="+mj-lt"/>
              </a:rPr>
              <a:t>eine umfangreiche Sammlung von biologischen Schulversuchen</a:t>
            </a:r>
          </a:p>
          <a:p>
            <a:pPr>
              <a:buFont typeface="Wingdings" pitchFamily="2" charset="2"/>
              <a:buChar char="ü"/>
            </a:pPr>
            <a:r>
              <a:rPr lang="de-DE" sz="4400" b="1" dirty="0">
                <a:ln w="11430"/>
                <a:solidFill>
                  <a:schemeClr val="tx2">
                    <a:lumMod val="75000"/>
                  </a:schemeClr>
                </a:solidFill>
                <a:latin typeface="+mj-lt"/>
              </a:rPr>
              <a:t> alle Biologie-Schulbücher in Bayern</a:t>
            </a:r>
          </a:p>
          <a:p>
            <a:r>
              <a:rPr lang="de-DE" sz="4400" b="1" dirty="0">
                <a:ln w="11430"/>
                <a:solidFill>
                  <a:schemeClr val="tx2">
                    <a:lumMod val="75000"/>
                  </a:schemeClr>
                </a:solidFill>
                <a:latin typeface="+mj-lt"/>
              </a:rPr>
              <a:t>… und vieles mehr</a:t>
            </a:r>
            <a:r>
              <a:rPr lang="de-DE" sz="4400" b="1" dirty="0">
                <a:ln w="11430"/>
                <a:solidFill>
                  <a:schemeClr val="tx2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29" name="Rechteck 28"/>
          <p:cNvSpPr/>
          <p:nvPr/>
        </p:nvSpPr>
        <p:spPr>
          <a:xfrm>
            <a:off x="6084000" y="26028000"/>
            <a:ext cx="18891902" cy="3600400"/>
          </a:xfrm>
          <a:prstGeom prst="rect">
            <a:avLst/>
          </a:prstGeom>
          <a:noFill/>
          <a:ln>
            <a:noFill/>
          </a:ln>
        </p:spPr>
        <p:txBody>
          <a:bodyPr wrap="none" lIns="91440" tIns="108000" rIns="91440" bIns="45720" anchor="b" anchorCtr="0">
            <a:prstTxWarp prst="textArchUp">
              <a:avLst/>
            </a:prstTxWarp>
            <a:spAutoFit/>
          </a:bodyPr>
          <a:lstStyle/>
          <a:p>
            <a:pPr algn="ctr"/>
            <a:r>
              <a:rPr lang="de-DE" sz="6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Hier wirst du fündig!</a:t>
            </a:r>
          </a:p>
          <a:p>
            <a:pPr algn="ctr"/>
            <a:r>
              <a:rPr lang="de-DE" sz="6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Alle Bücher jederzeit im Präsenzbestand verfügbar</a:t>
            </a:r>
          </a:p>
          <a:p>
            <a:pPr algn="ctr"/>
            <a:r>
              <a:rPr lang="de-DE" sz="6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Scanmöglichkeit direkt vor Ort</a:t>
            </a:r>
          </a:p>
          <a:p>
            <a:pPr algn="ctr"/>
            <a:r>
              <a:rPr lang="de-DE" sz="6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USB-Stick mitbringen!</a:t>
            </a:r>
          </a:p>
          <a:p>
            <a:pPr algn="ctr"/>
            <a:endParaRPr lang="de-DE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de-DE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202883" y="25715356"/>
            <a:ext cx="19784198" cy="218521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3600" dirty="0">
                <a:solidFill>
                  <a:schemeClr val="bg1"/>
                </a:solidFill>
              </a:rPr>
              <a:t>Didaktik der Biologie</a:t>
            </a:r>
          </a:p>
        </p:txBody>
      </p:sp>
      <p:pic>
        <p:nvPicPr>
          <p:cNvPr id="1031" name="Picture 7" descr="C:\Users\Teresa\AppData\Local\Microsoft\Windows\INetCache\IE\4YEA83F2\MC900428169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50755" y="25076670"/>
            <a:ext cx="2448272" cy="2902591"/>
          </a:xfrm>
          <a:prstGeom prst="rect">
            <a:avLst/>
          </a:prstGeom>
          <a:noFill/>
        </p:spPr>
      </p:pic>
      <p:pic>
        <p:nvPicPr>
          <p:cNvPr id="1026" name="Bild 1" descr="Rotaugenlaubfrosch (Agalychnis callidryas) wurde in Costa Rica, Pueblo Nuevo aufgenommen und hat folgende Stichwörter: Tropen,  Tierbeobachtung,  Regenwald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4301">
            <a:off x="25612112" y="29116059"/>
            <a:ext cx="3717748" cy="266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feld 27"/>
          <p:cNvSpPr txBox="1"/>
          <p:nvPr/>
        </p:nvSpPr>
        <p:spPr>
          <a:xfrm>
            <a:off x="882403" y="13627398"/>
            <a:ext cx="12025336" cy="2207240"/>
          </a:xfrm>
          <a:prstGeom prst="wedgeEllipseCallout">
            <a:avLst>
              <a:gd name="adj1" fmla="val 61772"/>
              <a:gd name="adj2" fmla="val 5058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Dich interessieren Ergebnisse der fachdidaktischen Forschung?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19100427" y="12763302"/>
            <a:ext cx="10369152" cy="2034123"/>
          </a:xfrm>
          <a:prstGeom prst="wedgeEllipseCallout">
            <a:avLst>
              <a:gd name="adj1" fmla="val -54482"/>
              <a:gd name="adj2" fmla="val 11555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Du möchtest einen Blick in die aktuellen Schulbücher der Biologie werfen? 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18308339" y="19172014"/>
            <a:ext cx="10369152" cy="2207240"/>
          </a:xfrm>
          <a:prstGeom prst="wedgeEllipseCallout">
            <a:avLst>
              <a:gd name="adj1" fmla="val -31276"/>
              <a:gd name="adj2" fmla="val -6855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Du brauchst konkrete Ideen für deine Seminar-/Unterrichtsgestaltung?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2322563" y="18523942"/>
            <a:ext cx="10369152" cy="2207240"/>
          </a:xfrm>
          <a:prstGeom prst="wedgeEllipseCallout">
            <a:avLst>
              <a:gd name="adj1" fmla="val 33006"/>
              <a:gd name="adj2" fmla="val -79391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Die Bücher, die du suchst, </a:t>
            </a:r>
            <a:r>
              <a:rPr lang="de-DE" sz="48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sind </a:t>
            </a:r>
          </a:p>
          <a:p>
            <a:pPr algn="ctr"/>
            <a:r>
              <a:rPr lang="de-DE" sz="48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immer </a:t>
            </a:r>
            <a:r>
              <a:rPr lang="de-DE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entliehen?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02" y="38918420"/>
            <a:ext cx="18495264" cy="35874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Benutzerdefiniert</PresentationFormat>
  <Paragraphs>35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Gabriola</vt:lpstr>
      <vt:lpstr>Wingdings</vt:lpstr>
      <vt:lpstr>Larissa-Design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Reitschert</dc:creator>
  <cp:lastModifiedBy>Nietzold, Astrid</cp:lastModifiedBy>
  <cp:revision>367</cp:revision>
  <dcterms:created xsi:type="dcterms:W3CDTF">2009-08-19T10:41:45Z</dcterms:created>
  <dcterms:modified xsi:type="dcterms:W3CDTF">2024-04-09T11:09:51Z</dcterms:modified>
</cp:coreProperties>
</file>